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4"/>
  </p:sldMasterIdLst>
  <p:notesMasterIdLst>
    <p:notesMasterId r:id="rId41"/>
  </p:notesMasterIdLst>
  <p:handoutMasterIdLst>
    <p:handoutMasterId r:id="rId42"/>
  </p:handoutMasterIdLst>
  <p:sldIdLst>
    <p:sldId id="373" r:id="rId5"/>
    <p:sldId id="329" r:id="rId6"/>
    <p:sldId id="330" r:id="rId7"/>
    <p:sldId id="331" r:id="rId8"/>
    <p:sldId id="359" r:id="rId9"/>
    <p:sldId id="360" r:id="rId10"/>
    <p:sldId id="361" r:id="rId11"/>
    <p:sldId id="374" r:id="rId12"/>
    <p:sldId id="333" r:id="rId13"/>
    <p:sldId id="362" r:id="rId14"/>
    <p:sldId id="363" r:id="rId15"/>
    <p:sldId id="334" r:id="rId16"/>
    <p:sldId id="364" r:id="rId17"/>
    <p:sldId id="376" r:id="rId18"/>
    <p:sldId id="365" r:id="rId19"/>
    <p:sldId id="366" r:id="rId20"/>
    <p:sldId id="349" r:id="rId21"/>
    <p:sldId id="367" r:id="rId22"/>
    <p:sldId id="368" r:id="rId23"/>
    <p:sldId id="369" r:id="rId24"/>
    <p:sldId id="370" r:id="rId25"/>
    <p:sldId id="347" r:id="rId26"/>
    <p:sldId id="350" r:id="rId27"/>
    <p:sldId id="351" r:id="rId28"/>
    <p:sldId id="357" r:id="rId29"/>
    <p:sldId id="353" r:id="rId30"/>
    <p:sldId id="358" r:id="rId31"/>
    <p:sldId id="371" r:id="rId32"/>
    <p:sldId id="354" r:id="rId33"/>
    <p:sldId id="355" r:id="rId34"/>
    <p:sldId id="356" r:id="rId35"/>
    <p:sldId id="372" r:id="rId36"/>
    <p:sldId id="375" r:id="rId37"/>
    <p:sldId id="335" r:id="rId38"/>
    <p:sldId id="336" r:id="rId39"/>
    <p:sldId id="337" r:id="rId4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B2B2B2"/>
    <a:srgbClr val="E2FF8F"/>
    <a:srgbClr val="FF6699"/>
    <a:srgbClr val="FF5BC8"/>
    <a:srgbClr val="FFA7FF"/>
    <a:srgbClr val="FFCCFF"/>
    <a:srgbClr val="CC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5" autoAdjust="0"/>
    <p:restoredTop sz="94743" autoAdjust="0"/>
  </p:normalViewPr>
  <p:slideViewPr>
    <p:cSldViewPr>
      <p:cViewPr>
        <p:scale>
          <a:sx n="60" d="100"/>
          <a:sy n="60" d="100"/>
        </p:scale>
        <p:origin x="-582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704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4041DC59-81BF-4455-B6BD-FA85F1D843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81A68-4A66-40B2-A6AD-BF0CF30DC4E0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905000"/>
            <a:ext cx="4267200" cy="1470025"/>
          </a:xfrm>
        </p:spPr>
        <p:txBody>
          <a:bodyPr/>
          <a:lstStyle>
            <a:lvl1pPr>
              <a:defRPr sz="3600" b="1" i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PL-</a:t>
            </a:r>
            <a:fld id="{A3531E7E-1E37-4811-857C-2E7DD38C72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4C405-7922-4510-A021-CB78939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"/>
            <a:ext cx="19812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"/>
            <a:ext cx="57912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3B7E8-6EFA-4E12-BC39-D0F6CB5E4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62000" y="76200"/>
            <a:ext cx="7924800" cy="586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4B480-7E9E-4D39-ACDC-06ABCE934F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PL-</a:t>
            </a:r>
            <a:fld id="{92A833FB-D95C-4487-8D35-AC5A0E770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E741A-EB51-41BB-84E7-9DC2F48EBE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057400"/>
            <a:ext cx="38862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57400"/>
            <a:ext cx="38862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931E2-C802-4547-B679-6395A7B42F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9EB76-5491-4717-87D2-0D8B360708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43045-27AF-4CEE-BE20-3510F36EED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D7C2D-0F52-4A53-A660-8A85F7EA2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B6AA3-3A6B-4E26-BC12-D3D81F9AD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B500D-5081-4A26-9856-FE7B915C9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76200"/>
            <a:ext cx="6934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057400"/>
            <a:ext cx="7924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8534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r>
              <a:rPr lang="en-US"/>
              <a:t>Slide PL-</a:t>
            </a:r>
            <a:fld id="{CC324543-F4AB-44A9-BC48-C91460D964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6" r:id="rId1"/>
    <p:sldLayoutId id="2147483835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cap="all">
          <a:solidFill>
            <a:srgbClr val="FFFFFF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3200" b="1">
          <a:solidFill>
            <a:srgbClr val="FFFFFF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har char="–"/>
        <a:defRPr sz="3200" b="1">
          <a:solidFill>
            <a:srgbClr val="FFFFFF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imes New Roman" pitchFamily="18" charset="0"/>
          <a:cs typeface="Times New Roman" pitchFamily="18" charset="0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har char="•"/>
        <a:defRPr sz="3200">
          <a:solidFill>
            <a:srgbClr val="FFFFFF"/>
          </a:solidFill>
          <a:latin typeface="+mn-lt"/>
          <a:cs typeface="Times New Roman" pitchFamily="18" charset="0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har char="–"/>
        <a:defRPr sz="3200">
          <a:solidFill>
            <a:srgbClr val="FFFFFF"/>
          </a:solidFill>
          <a:latin typeface="+mn-lt"/>
          <a:cs typeface="Times New Roman" pitchFamily="18" charset="0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har char="»"/>
        <a:defRPr sz="3200">
          <a:solidFill>
            <a:srgbClr val="FFFFFF"/>
          </a:solidFill>
          <a:latin typeface="+mn-lt"/>
          <a:cs typeface="Times New Roman" pitchFamily="18" charset="0"/>
        </a:defRPr>
      </a:lvl5pPr>
      <a:lvl6pPr marL="2514600" indent="-228600" algn="l" rtl="0" fontAlgn="base">
        <a:spcBef>
          <a:spcPct val="40000"/>
        </a:spcBef>
        <a:spcAft>
          <a:spcPct val="0"/>
        </a:spcAft>
        <a:buChar char="»"/>
        <a:defRPr sz="2400">
          <a:solidFill>
            <a:srgbClr val="FFFFFF"/>
          </a:solidFill>
          <a:latin typeface="+mn-lt"/>
        </a:defRPr>
      </a:lvl6pPr>
      <a:lvl7pPr marL="2971800" indent="-228600" algn="l" rtl="0" fontAlgn="base">
        <a:spcBef>
          <a:spcPct val="40000"/>
        </a:spcBef>
        <a:spcAft>
          <a:spcPct val="0"/>
        </a:spcAft>
        <a:buChar char="»"/>
        <a:defRPr sz="2400">
          <a:solidFill>
            <a:srgbClr val="FFFFFF"/>
          </a:solidFill>
          <a:latin typeface="+mn-lt"/>
        </a:defRPr>
      </a:lvl7pPr>
      <a:lvl8pPr marL="3429000" indent="-228600" algn="l" rtl="0" fontAlgn="base">
        <a:spcBef>
          <a:spcPct val="40000"/>
        </a:spcBef>
        <a:spcAft>
          <a:spcPct val="0"/>
        </a:spcAft>
        <a:buChar char="»"/>
        <a:defRPr sz="2400">
          <a:solidFill>
            <a:srgbClr val="FFFFFF"/>
          </a:solidFill>
          <a:latin typeface="+mn-lt"/>
        </a:defRPr>
      </a:lvl8pPr>
      <a:lvl9pPr marL="3886200" indent="-228600" algn="l" rtl="0" fontAlgn="base">
        <a:spcBef>
          <a:spcPct val="40000"/>
        </a:spcBef>
        <a:spcAft>
          <a:spcPct val="0"/>
        </a:spcAft>
        <a:buChar char="»"/>
        <a:defRPr sz="2400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PL-</a:t>
            </a:r>
            <a:fld id="{3785F218-31EE-4633-B2A0-9CBF96D078F3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1600200" y="1981200"/>
            <a:ext cx="6096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3600" kern="0" cap="all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Leadership I for fire and </a:t>
            </a:r>
            <a:r>
              <a:rPr lang="en-US" sz="3600" kern="0" cap="all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ems</a:t>
            </a:r>
            <a:r>
              <a:rPr lang="en-US" sz="3600" kern="0" cap="all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:  strategies for company success </a:t>
            </a:r>
          </a:p>
          <a:p>
            <a:pPr algn="ctr" eaLnBrk="1" hangingPunct="1">
              <a:defRPr/>
            </a:pPr>
            <a:endParaRPr lang="en-US" sz="3600" kern="0" cap="all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 eaLnBrk="1" hangingPunct="1">
              <a:defRPr/>
            </a:pPr>
            <a:r>
              <a:rPr lang="en-US" sz="3600" kern="0" cap="all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Planning Skills for the company officer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934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Definitions </a:t>
            </a:r>
            <a:r>
              <a:rPr lang="en-US" sz="3600" cap="none" dirty="0" smtClean="0"/>
              <a:t>(cont'd)</a:t>
            </a:r>
            <a:endParaRPr lang="en-US" sz="3600" dirty="0" smtClean="0"/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382000" cy="3886200"/>
          </a:xfrm>
        </p:spPr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Master Plan: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Example:  comprehensive master plan.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Describes broad vision for future.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Core philosophy.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Guides development.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Tests appropriateness of development proposals.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Decisions will be made and judged.</a:t>
            </a:r>
          </a:p>
          <a:p>
            <a:pPr lvl="1" eaLnBrk="1" hangingPunct="1">
              <a:spcBef>
                <a:spcPts val="0"/>
              </a:spcBef>
              <a:buClr>
                <a:srgbClr val="FFFF00"/>
              </a:buClr>
              <a:defRPr/>
            </a:pPr>
            <a:endParaRPr lang="en-US" sz="2800" dirty="0" smtClean="0"/>
          </a:p>
          <a:p>
            <a:pPr lvl="1" eaLnBrk="1" hangingPunct="1">
              <a:spcBef>
                <a:spcPts val="0"/>
              </a:spcBef>
              <a:buClr>
                <a:srgbClr val="FFFF00"/>
              </a:buClr>
              <a:defRPr/>
            </a:pPr>
            <a:endParaRPr lang="en-US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PL-</a:t>
            </a:r>
            <a:fld id="{95C47BA6-FB27-4089-A0F9-8604F64E7B89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705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Master Plan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924800" cy="3886200"/>
          </a:xfrm>
        </p:spPr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Compilation of goals, policies, and recommendations for each of the subject areas it covers.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Goals are conceptual.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Policies are the guides.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Recommendations define specifications.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Twenty-year timeframe.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Reviewed or amended every 6 years.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PL-</a:t>
            </a:r>
            <a:fld id="{1545C816-D74C-4690-964B-C6DCED40BA3F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010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ANY PROGRAM SHOULD </a:t>
            </a:r>
            <a:br>
              <a:rPr lang="en-US" sz="3200" dirty="0" smtClean="0"/>
            </a:br>
            <a:r>
              <a:rPr lang="en-US" sz="3200" dirty="0" smtClean="0"/>
              <a:t>HAVE A PLAN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162800" cy="4191000"/>
          </a:xfrm>
        </p:spPr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Training: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Yearly.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Quarterly.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Monthly.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By topic.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Mandated training takes priority.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PL-</a:t>
            </a:r>
            <a:fld id="{1D90B3BA-6376-45B7-84E7-6DA7DD52463E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629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ANY PROGRAM SHOULD </a:t>
            </a:r>
            <a:br>
              <a:rPr lang="en-US" sz="2800" dirty="0" smtClean="0"/>
            </a:br>
            <a:r>
              <a:rPr lang="en-US" sz="2800" dirty="0" smtClean="0"/>
              <a:t>HAVE A PLAN </a:t>
            </a:r>
            <a:r>
              <a:rPr lang="en-US" sz="2800" cap="none" dirty="0" smtClean="0"/>
              <a:t>(cont'd)</a:t>
            </a:r>
            <a:endParaRPr lang="en-US" sz="2800" dirty="0" smtClean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229600" cy="4191000"/>
          </a:xfrm>
        </p:spPr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400" dirty="0" smtClean="0"/>
              <a:t>Staffing Plan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400" dirty="0" smtClean="0"/>
              <a:t> Per memorandum of understanding (MOU)/contract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400" dirty="0" smtClean="0"/>
              <a:t> Based on National Fire Protection Association (NFPA) 1710, </a:t>
            </a:r>
            <a:r>
              <a:rPr lang="en-US" sz="2400" i="1" dirty="0" smtClean="0"/>
              <a:t>Standard for the Organization and Deployment of Fire Suppression Operations, Emergency Medical Operations, and Special Operations to the Public by Career Fire Departments</a:t>
            </a:r>
            <a:r>
              <a:rPr lang="en-US" sz="2400" dirty="0" smtClean="0"/>
              <a:t> and 1720, </a:t>
            </a:r>
            <a:r>
              <a:rPr lang="en-US" sz="2400" i="1" dirty="0" smtClean="0"/>
              <a:t>Standard for the Organization and Deployment of Fire Suppression Operations, Emergency Medical Operations and Special Operations to the Public by Volunteer Fire Departments </a:t>
            </a: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PL-</a:t>
            </a:r>
            <a:fld id="{D4900B25-9B16-4CA8-8EDE-60F07D1418F5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-457200" eaLnBrk="1" hangingPunct="1">
              <a:spcBef>
                <a:spcPts val="0"/>
              </a:spcBef>
              <a:buClr>
                <a:srgbClr val="FFFF00"/>
              </a:buClr>
              <a:buFont typeface="Arial" pitchFamily="34" charset="0"/>
              <a:buChar char="•"/>
              <a:defRPr/>
            </a:pPr>
            <a:r>
              <a:rPr lang="en-US" sz="2800" dirty="0" smtClean="0"/>
              <a:t>Staffing Plan (cont'd)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Or based on your departments standard operating procedures (SOPs)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Long range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Short range</a:t>
            </a:r>
          </a:p>
          <a:p>
            <a:pPr marL="457200" indent="-457200">
              <a:buClr>
                <a:srgbClr val="FFFF00"/>
              </a:buClr>
              <a:defRPr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PL-</a:t>
            </a:r>
            <a:fld id="{F468882B-7478-46AB-BDBB-17676B24748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629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ANY PROGRAM SHOULD </a:t>
            </a:r>
            <a:br>
              <a:rPr lang="en-US" sz="3200" dirty="0" smtClean="0"/>
            </a:br>
            <a:r>
              <a:rPr lang="en-US" sz="3200" dirty="0" smtClean="0"/>
              <a:t>HAVE A PLAN </a:t>
            </a:r>
            <a:r>
              <a:rPr lang="en-US" sz="3200" cap="none" dirty="0" smtClean="0"/>
              <a:t>(cont'd)</a:t>
            </a:r>
            <a:endParaRPr lang="en-US" sz="32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04800"/>
            <a:ext cx="6629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ANY PROGRAM SHOULD </a:t>
            </a:r>
            <a:br>
              <a:rPr lang="en-US" sz="3200" dirty="0" smtClean="0"/>
            </a:br>
            <a:r>
              <a:rPr lang="en-US" sz="3200" dirty="0" smtClean="0"/>
              <a:t>HAVE A PLAN </a:t>
            </a:r>
            <a:r>
              <a:rPr lang="en-US" sz="3200" cap="none" dirty="0" smtClean="0"/>
              <a:t>(cont'd)</a:t>
            </a:r>
            <a:endParaRPr lang="en-US" sz="3200" dirty="0" smtClean="0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7162800" cy="4038600"/>
          </a:xfrm>
        </p:spPr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Fire Prevention Plan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Fire prevention bureau staff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Company inspections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Volunteers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Occupancy overload inspections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Development and community growth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PL-</a:t>
            </a:r>
            <a:fld id="{A462C6E8-D34A-4192-AB32-D039FD7F1DF7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629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ANY PROGRAM SHOULD </a:t>
            </a:r>
            <a:br>
              <a:rPr lang="en-US" sz="3200" dirty="0" smtClean="0"/>
            </a:br>
            <a:r>
              <a:rPr lang="en-US" sz="3200" dirty="0" smtClean="0"/>
              <a:t>HAVE A PLAN </a:t>
            </a:r>
            <a:r>
              <a:rPr lang="en-US" sz="3200" cap="none" dirty="0" smtClean="0"/>
              <a:t>(cont'd)</a:t>
            </a:r>
            <a:endParaRPr lang="en-US" sz="3200" dirty="0" smtClean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162800" cy="3581400"/>
          </a:xfrm>
        </p:spPr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Vehicle Maintenance Plan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Annual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Quarterly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Monthly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Daily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PL-</a:t>
            </a:r>
            <a:fld id="{990637CB-C3AC-494E-AA5B-FADF1C58FF0E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315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Incident Action Plans 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Formally documents incident goals, operational period objectives, and response strategy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Contains general tactics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Facilitates dissemination of information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Revised on regular basis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PL-</a:t>
            </a:r>
            <a:fld id="{4480985F-872A-4AAA-ABCA-E086428A4001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696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Incident Action Plan Inclusion Considerations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Incident goals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Operational period objectives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Response strategies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Response tactics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Organization list with Incident Command System (ICS) chart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Assignment list w/specific tasks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Critical situation updates and assessments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PL-</a:t>
            </a:r>
            <a:fld id="{9E191CE5-1ADB-44ED-B95E-1EE955DF8ACB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304800"/>
            <a:ext cx="7391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Incident Action Plan Inclusion Considerations </a:t>
            </a:r>
            <a:r>
              <a:rPr lang="en-US" sz="3200" cap="none" dirty="0" smtClean="0"/>
              <a:t>(cont'd)</a:t>
            </a:r>
            <a:endParaRPr lang="en-US" sz="3200" dirty="0" smtClean="0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Composite resource status updates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Health and safety plan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Communications plan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Logistics plan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Responder medical plan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Incident map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Additional component plans, as indicated by the incident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PL-</a:t>
            </a:r>
            <a:fld id="{3A7D9824-0AF2-4DE4-8827-16B60945577D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5943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OBJECTIVES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  <a:spcBef>
                <a:spcPts val="0"/>
              </a:spcBef>
              <a:buClr>
                <a:srgbClr val="FFFF00"/>
              </a:buClr>
              <a:buFontTx/>
              <a:buNone/>
              <a:defRPr/>
            </a:pPr>
            <a:r>
              <a:rPr lang="en-US" sz="2800" dirty="0" smtClean="0"/>
              <a:t>The students will:</a:t>
            </a:r>
          </a:p>
          <a:p>
            <a:pPr marL="457200" indent="-457200" eaLnBrk="1" hangingPunct="1">
              <a:lnSpc>
                <a:spcPct val="90000"/>
              </a:lnSpc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Discuss the planning process used in the fire/ emergency medical services (EMS).</a:t>
            </a:r>
          </a:p>
          <a:p>
            <a:pPr marL="457200" indent="-457200" eaLnBrk="1" hangingPunct="1">
              <a:lnSpc>
                <a:spcPct val="90000"/>
              </a:lnSpc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Identify three types of plans.</a:t>
            </a:r>
          </a:p>
          <a:p>
            <a:pPr marL="457200" indent="-457200" eaLnBrk="1" hangingPunct="1">
              <a:lnSpc>
                <a:spcPct val="90000"/>
              </a:lnSpc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Describe the effect the plans have on the Company Officer (CO).</a:t>
            </a:r>
          </a:p>
          <a:p>
            <a:pPr marL="457200" indent="-457200" eaLnBrk="1" hangingPunct="1">
              <a:lnSpc>
                <a:spcPct val="90000"/>
              </a:lnSpc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Develop goals and objectives needed for planning.</a:t>
            </a:r>
          </a:p>
          <a:p>
            <a:pPr marL="457200" indent="-457200" eaLnBrk="1" hangingPunct="1">
              <a:lnSpc>
                <a:spcPct val="90000"/>
              </a:lnSpc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Identify components of an action plan.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PL-</a:t>
            </a:r>
            <a:fld id="{CF45247F-F5D7-4F6C-9727-D01A7C23DA23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3" name="Rectangle 5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6400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Disaster Plans</a:t>
            </a:r>
          </a:p>
        </p:txBody>
      </p:sp>
      <p:sp>
        <p:nvSpPr>
          <p:cNvPr id="181254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76400"/>
            <a:ext cx="7620000" cy="4495800"/>
          </a:xfrm>
        </p:spPr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400" dirty="0" smtClean="0"/>
              <a:t>Natural disasters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Earthquake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Fire or wildfire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Flood and dam failure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Hurricane and high wind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Landslide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mtClean="0"/>
              <a:t> Thunderstorm</a:t>
            </a:r>
            <a:endParaRPr lang="en-US" dirty="0" smtClean="0"/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Tsunami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Volcano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Extreme cold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Extreme heat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PL-</a:t>
            </a:r>
            <a:fld id="{0DA68501-DD35-4678-9BD6-DC5BE71EF4BD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6934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Disaster Plans </a:t>
            </a:r>
            <a:r>
              <a:rPr lang="en-US" sz="3600" cap="none" dirty="0" smtClean="0"/>
              <a:t>(cont'd)</a:t>
            </a:r>
            <a:endParaRPr lang="en-US" sz="3600" dirty="0" smtClean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Manmade disasters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Bioterrorism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Chemical agents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Pandemics and diseases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Radiation emergencies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Terrorism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PL-</a:t>
            </a:r>
            <a:fld id="{0D11A454-68B0-469F-B166-91C3C8D1BF9C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5210175" cy="3886200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dirty="0" smtClean="0">
                <a:latin typeface="+mj-lt"/>
              </a:rPr>
              <a:t>	What part of this type of plan does a CO have the greatest role?  </a:t>
            </a:r>
          </a:p>
        </p:txBody>
      </p:sp>
      <p:pic>
        <p:nvPicPr>
          <p:cNvPr id="34819" name="Picture 3" descr="MCj043379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228600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PL-</a:t>
            </a:r>
            <a:fld id="{1A02A2A7-F89D-4E3B-AFFF-B06EE5865639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5" name="Rectangle 9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6629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Establishing Goals</a:t>
            </a:r>
          </a:p>
        </p:txBody>
      </p:sp>
      <p:sp>
        <p:nvSpPr>
          <p:cNvPr id="157706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2057400"/>
            <a:ext cx="4114800" cy="3886200"/>
          </a:xfrm>
        </p:spPr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Focus on solution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Broad statement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Goal:  to improve company performance at structure fires</a:t>
            </a:r>
          </a:p>
        </p:txBody>
      </p:sp>
      <p:sp>
        <p:nvSpPr>
          <p:cNvPr id="157707" name="Rectangle 11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Evaluate your goal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Realistic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Important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Challenging</a:t>
            </a:r>
          </a:p>
          <a:p>
            <a:pPr eaLnBrk="1" hangingPunct="1">
              <a:spcBef>
                <a:spcPts val="0"/>
              </a:spcBef>
              <a:buClr>
                <a:srgbClr val="FFFF00"/>
              </a:buClr>
              <a:defRPr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PL-</a:t>
            </a:r>
            <a:fld id="{42699D88-DB2A-4CD1-92C0-C5BAC6F2C60C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629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Setting Objectives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buFontTx/>
              <a:buNone/>
              <a:defRPr/>
            </a:pPr>
            <a:r>
              <a:rPr lang="en-US" sz="2800" dirty="0" smtClean="0"/>
              <a:t>Writing objectives: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Specific description of expected outcome.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Spell out the "ABCDs".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Audience.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Behavior.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Conditions.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Degree.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Define what you intend to accomplish.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PL-</a:t>
            </a:r>
            <a:fld id="{AF636B8A-085A-4B10-9DDD-A88E0703EC0B}" type="slidenum">
              <a:rPr lang="en-US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6553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Setting Objectives </a:t>
            </a:r>
            <a:r>
              <a:rPr lang="en-US" sz="3600" cap="none" dirty="0" smtClean="0"/>
              <a:t>(cont'd)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Example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buFontTx/>
              <a:buNone/>
              <a:defRPr/>
            </a:pPr>
            <a:r>
              <a:rPr lang="en-US" dirty="0" smtClean="0"/>
              <a:t>"By November 1, our crew will successfully complete four structure fire drills at the training tower."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PL-</a:t>
            </a:r>
            <a:fld id="{0EC43F24-227E-4EC1-B967-B2F6BC745F4A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4" name="Rectangle 6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934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Writing An Action Plan</a:t>
            </a:r>
          </a:p>
        </p:txBody>
      </p:sp>
      <p:sp>
        <p:nvSpPr>
          <p:cNvPr id="160775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828800"/>
            <a:ext cx="8077200" cy="3886200"/>
          </a:xfrm>
        </p:spPr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400" dirty="0" smtClean="0"/>
              <a:t>Step-by-step outline.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400" dirty="0" smtClean="0"/>
              <a:t>Each objective requires its own action plan.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400" dirty="0" smtClean="0">
                <a:solidFill>
                  <a:srgbClr val="E2FF8F"/>
                </a:solidFill>
              </a:rPr>
              <a:t>A good action plan requires the following: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Determine and assign tasks.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Assign responsibility for monitoring.                                                     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Plan for evaluation.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Determine timeframes.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Identify needed resources.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Document completion of each task.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PL-</a:t>
            </a:r>
            <a:fld id="{A469CB34-FA4B-408D-88B4-A97179CE87A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Line 878"/>
          <p:cNvSpPr>
            <a:spLocks noChangeShapeType="1"/>
          </p:cNvSpPr>
          <p:nvPr/>
        </p:nvSpPr>
        <p:spPr bwMode="auto">
          <a:xfrm>
            <a:off x="2503488" y="30718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39" name="Line 879"/>
          <p:cNvSpPr>
            <a:spLocks noChangeShapeType="1"/>
          </p:cNvSpPr>
          <p:nvPr/>
        </p:nvSpPr>
        <p:spPr bwMode="auto">
          <a:xfrm>
            <a:off x="2503488" y="3482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0" name="Line 927"/>
          <p:cNvSpPr>
            <a:spLocks noChangeShapeType="1"/>
          </p:cNvSpPr>
          <p:nvPr/>
        </p:nvSpPr>
        <p:spPr bwMode="auto">
          <a:xfrm>
            <a:off x="2503488" y="3482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1" name="Line 928"/>
          <p:cNvSpPr>
            <a:spLocks noChangeShapeType="1"/>
          </p:cNvSpPr>
          <p:nvPr/>
        </p:nvSpPr>
        <p:spPr bwMode="auto">
          <a:xfrm>
            <a:off x="2503488" y="38941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2" name="Line 975"/>
          <p:cNvSpPr>
            <a:spLocks noChangeShapeType="1"/>
          </p:cNvSpPr>
          <p:nvPr/>
        </p:nvSpPr>
        <p:spPr bwMode="auto">
          <a:xfrm>
            <a:off x="2503488" y="38941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3" name="Line 976"/>
          <p:cNvSpPr>
            <a:spLocks noChangeShapeType="1"/>
          </p:cNvSpPr>
          <p:nvPr/>
        </p:nvSpPr>
        <p:spPr bwMode="auto">
          <a:xfrm>
            <a:off x="2503488" y="44434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4" name="Line 1022"/>
          <p:cNvSpPr>
            <a:spLocks noChangeShapeType="1"/>
          </p:cNvSpPr>
          <p:nvPr/>
        </p:nvSpPr>
        <p:spPr bwMode="auto">
          <a:xfrm>
            <a:off x="2503488" y="44434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5" name="Line 1023"/>
          <p:cNvSpPr>
            <a:spLocks noChangeShapeType="1"/>
          </p:cNvSpPr>
          <p:nvPr/>
        </p:nvSpPr>
        <p:spPr bwMode="auto">
          <a:xfrm>
            <a:off x="2503488" y="48545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6" name="Line 1111"/>
          <p:cNvSpPr>
            <a:spLocks noChangeShapeType="1"/>
          </p:cNvSpPr>
          <p:nvPr/>
        </p:nvSpPr>
        <p:spPr bwMode="auto">
          <a:xfrm>
            <a:off x="2503488" y="5768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7" name="Line 1112"/>
          <p:cNvSpPr>
            <a:spLocks noChangeShapeType="1"/>
          </p:cNvSpPr>
          <p:nvPr/>
        </p:nvSpPr>
        <p:spPr bwMode="auto">
          <a:xfrm>
            <a:off x="2503488" y="64547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8" name="Line 1152"/>
          <p:cNvSpPr>
            <a:spLocks noChangeShapeType="1"/>
          </p:cNvSpPr>
          <p:nvPr/>
        </p:nvSpPr>
        <p:spPr bwMode="auto">
          <a:xfrm>
            <a:off x="2503488" y="64547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7399" name="Group 1511"/>
          <p:cNvGraphicFramePr>
            <a:graphicFrameLocks noGrp="1"/>
          </p:cNvGraphicFramePr>
          <p:nvPr>
            <p:ph/>
          </p:nvPr>
        </p:nvGraphicFramePr>
        <p:xfrm>
          <a:off x="0" y="0"/>
          <a:ext cx="9144000" cy="5835650"/>
        </p:xfrm>
        <a:graphic>
          <a:graphicData uri="http://schemas.openxmlformats.org/drawingml/2006/table">
            <a:tbl>
              <a:tblPr/>
              <a:tblGrid>
                <a:gridCol w="533400"/>
                <a:gridCol w="838200"/>
                <a:gridCol w="762000"/>
                <a:gridCol w="228600"/>
                <a:gridCol w="381000"/>
                <a:gridCol w="609600"/>
                <a:gridCol w="533400"/>
                <a:gridCol w="457200"/>
                <a:gridCol w="533400"/>
                <a:gridCol w="304800"/>
                <a:gridCol w="152400"/>
                <a:gridCol w="457200"/>
                <a:gridCol w="533400"/>
                <a:gridCol w="457200"/>
                <a:gridCol w="457200"/>
                <a:gridCol w="449824"/>
                <a:gridCol w="480552"/>
                <a:gridCol w="480552"/>
                <a:gridCol w="494069"/>
              </a:tblGrid>
              <a:tr h="41971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IMPLEMENETATION STRATEGY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Goal:  5-2 Bicycle Safety and Helmet Program Program Manager:  Com. Risk Officer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Accreditation Criterion: "Risk Management"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Accreditation Category: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9711"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Objective:  By June 2011, the station commander at the Cleveland Park station, with assistance of coalition, will conduct two rodeos per year.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Estimated Startup Cost: $1,200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Estimated Annual Cost:    $400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37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Task #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Task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Responsibility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Days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36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Research rodeo criteria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Comm. Risk Officer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995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Develop training manual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Comm. Risk Officer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36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Develop/</a:t>
                      </a:r>
                      <a:b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Build rodeo prop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Planning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35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Train fire/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coalition personnel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Comm. Risk Officer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36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Schedule rodeo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Station Commander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713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Publicize event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Publicity Chair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35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Conduct rodeo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Fire/Coalition personnel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76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$1,200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2" name="Slide Number Placeholder 20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Slide PL-</a:t>
            </a:r>
            <a:fld id="{5E31363C-75CB-4482-8312-25B65B6DF350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6858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Implementing the Plan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Now you have a complete set of objectives for reaching a specific goal.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Each objective has a clear and concise action plan.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Individuals can now go to work on their assigned action plan steps.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Coordination and communication are essential.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PL-</a:t>
            </a:r>
            <a:fld id="{9D650A99-3335-4424-AF5A-45408C94D1FC}" type="slidenum">
              <a:rPr lang="en-US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858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Monitoring the Plan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CO needs to monitor each activity.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Completed tasks correctly and on time.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Amend plan where necessary.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Keep all members informed of progress.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PL-</a:t>
            </a:r>
            <a:fld id="{2A97992D-487F-403A-837D-CE6481918386}" type="slidenum">
              <a:rPr lang="en-US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6629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OVERVIEW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Types of Plans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Definitions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Any Program Should Have a Plan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Establishing Goals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Setting Objectives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Developing and Implementing Action Plans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Monitoring and Evaluating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Characteristics of Good Planners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PL-</a:t>
            </a:r>
            <a:fld id="{2FBBD779-1480-4F40-9A45-6C97C4ED194B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6629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Evaluating--Did it </a:t>
            </a:r>
            <a:br>
              <a:rPr lang="en-US" sz="3600" dirty="0" smtClean="0"/>
            </a:br>
            <a:r>
              <a:rPr lang="en-US" sz="3600" dirty="0" smtClean="0"/>
              <a:t>Work? </a:t>
            </a:r>
          </a:p>
        </p:txBody>
      </p:sp>
      <p:sp>
        <p:nvSpPr>
          <p:cNvPr id="1628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Completion of the problem-solving process requires an </a:t>
            </a:r>
            <a:r>
              <a:rPr lang="en-US" sz="2800" dirty="0" err="1" smtClean="0"/>
              <a:t>indepth</a:t>
            </a:r>
            <a:r>
              <a:rPr lang="en-US" sz="2800" dirty="0" smtClean="0"/>
              <a:t> evaluation.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"Lessons learned" approach.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Capitalize on noted strengths and weaknesses.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Bring work back together and evaluate.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PL-</a:t>
            </a:r>
            <a:fld id="{674C0482-EC0E-47A7-8FB5-974AA71C7356}" type="slidenum">
              <a:rPr lang="en-US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6629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Evaluating--Did it </a:t>
            </a:r>
            <a:br>
              <a:rPr lang="en-US" sz="3600" dirty="0" smtClean="0"/>
            </a:br>
            <a:r>
              <a:rPr lang="en-US" sz="3600" dirty="0" smtClean="0"/>
              <a:t>Work? </a:t>
            </a:r>
            <a:r>
              <a:rPr lang="en-US" sz="3600" cap="none" dirty="0" smtClean="0"/>
              <a:t>(cont'd)</a:t>
            </a:r>
            <a:endParaRPr lang="en-US" sz="3600" dirty="0" smtClean="0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Possible questions: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Did we meet our stated goals?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What did we do right?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What did we do wrong?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What could we have done better?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PL-</a:t>
            </a:r>
            <a:fld id="{C477C095-E117-45D9-8873-5FEBAB6B2C7D}" type="slidenum">
              <a:rPr lang="en-US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6934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Evaluating--Did it </a:t>
            </a:r>
            <a:br>
              <a:rPr lang="en-US" sz="3600" dirty="0" smtClean="0"/>
            </a:br>
            <a:r>
              <a:rPr lang="en-US" sz="3600" dirty="0" smtClean="0"/>
              <a:t>Work? </a:t>
            </a:r>
            <a:r>
              <a:rPr lang="en-US" sz="3600" cap="none" dirty="0" smtClean="0"/>
              <a:t>(cont'd)</a:t>
            </a:r>
            <a:endParaRPr lang="en-US" sz="3600" dirty="0" smtClean="0"/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Monitoring and evaluating can indicate discrepancies in the plan that necessitate cycling back to earlier parts of the process.  The problem-solving model is a continuing process, not one where you follow the steps once and are automatically successful.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PL-</a:t>
            </a:r>
            <a:fld id="{DE7EC161-3425-40BE-BBD7-7D33C9217804}" type="slidenum">
              <a:rPr lang="en-US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PL-</a:t>
            </a:r>
            <a:fld id="{91D871D2-36A3-449A-8AF9-53A5ED4E4FD9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2133600" y="2590800"/>
            <a:ext cx="5105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36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Activity PL.2</a:t>
            </a:r>
            <a:br>
              <a:rPr lang="en-US" sz="36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6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Developing a Plan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2" name="Rectangle 6"/>
          <p:cNvSpPr>
            <a:spLocks noGrp="1" noChangeArrowheads="1"/>
          </p:cNvSpPr>
          <p:nvPr>
            <p:ph type="title"/>
          </p:nvPr>
        </p:nvSpPr>
        <p:spPr>
          <a:xfrm>
            <a:off x="1447800" y="304800"/>
            <a:ext cx="6934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CHARACTERISTICS OF GOOD PLANNERS</a:t>
            </a:r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057400"/>
            <a:ext cx="7086600" cy="3886200"/>
          </a:xfrm>
        </p:spPr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400" dirty="0" smtClean="0">
                <a:solidFill>
                  <a:srgbClr val="E2FF8F"/>
                </a:solidFill>
              </a:rPr>
              <a:t>Leadership skills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Vision and strategy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Establishing direction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Aligning people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Communicating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Negotiating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Motivating and inspiring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Influencing organizations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Overcoming barriers to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PL-</a:t>
            </a:r>
            <a:fld id="{C6145747-AB7F-4CFF-AFD7-35E765B6F069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4" name="Rectangle 4"/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6934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CHARACTERISTICS OF GOOD PLANNERS </a:t>
            </a:r>
            <a:r>
              <a:rPr lang="en-US" sz="3200" cap="none" dirty="0" smtClean="0"/>
              <a:t>(cont'd)</a:t>
            </a:r>
            <a:endParaRPr lang="en-US" sz="3200" dirty="0" smtClean="0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057400"/>
            <a:ext cx="6400800" cy="3886200"/>
          </a:xfrm>
        </p:spPr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400" dirty="0" smtClean="0">
                <a:solidFill>
                  <a:srgbClr val="E2FF8F"/>
                </a:solidFill>
              </a:rPr>
              <a:t>General management skills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Planning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Finance and accounting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Personnel administration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Technology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Organizational development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Delegation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Team building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Conflict management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Solving problems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endParaRPr lang="en-US" dirty="0" smtClean="0"/>
          </a:p>
          <a:p>
            <a:pPr lvl="1" eaLnBrk="1" hangingPunct="1">
              <a:spcBef>
                <a:spcPts val="0"/>
              </a:spcBef>
              <a:buClr>
                <a:srgbClr val="FFFF00"/>
              </a:buClr>
              <a:defRPr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PL-</a:t>
            </a:r>
            <a:fld id="{E8FC3C4F-4EF8-49EB-A95D-B25C3E0A745C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9" name="Rectangle 5"/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6934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CHARACTERISTICS OF GOOD PLANNERS </a:t>
            </a:r>
            <a:r>
              <a:rPr lang="en-US" sz="3200" cap="none" dirty="0" smtClean="0"/>
              <a:t>(cont'd)</a:t>
            </a:r>
            <a:endParaRPr lang="en-US" sz="3200" dirty="0" smtClean="0"/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057400"/>
            <a:ext cx="5410200" cy="3886200"/>
          </a:xfrm>
        </p:spPr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400" dirty="0" smtClean="0">
                <a:solidFill>
                  <a:srgbClr val="E2FF8F"/>
                </a:solidFill>
              </a:rPr>
              <a:t>Communication skills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Writing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Listening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Speaking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Presenting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Media relations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Public relation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Meeting management</a:t>
            </a:r>
          </a:p>
          <a:p>
            <a:pPr marL="693738" lvl="1" indent="-236538" eaLnBrk="1" hangingPunct="1">
              <a:spcBef>
                <a:spcPts val="0"/>
              </a:spcBef>
              <a:buClr>
                <a:srgbClr val="FFFF00"/>
              </a:buClr>
              <a:defRPr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PL-</a:t>
            </a:r>
            <a:fld id="{CBAD804B-D435-4ACA-8FED-C2F46E6ABDEA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6934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TYPES OF PLANS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Slide PL-</a:t>
            </a:r>
            <a:fld id="{FF7E4BE9-465F-4F22-B356-760E375068B7}" type="slidenum">
              <a:rPr lang="en-US">
                <a:solidFill>
                  <a:schemeClr val="tx1"/>
                </a:solidFill>
              </a:rPr>
              <a:pPr>
                <a:defRPr/>
              </a:pPr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914400" y="2198688"/>
            <a:ext cx="739140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>
              <a:buClr>
                <a:srgbClr val="FFFF00"/>
              </a:buClr>
              <a:buFont typeface="Arial" charset="0"/>
              <a:buChar char="•"/>
            </a:pPr>
            <a:r>
              <a:rPr lang="en-US" sz="2800"/>
              <a:t>Strategic Plan and Master Plan</a:t>
            </a:r>
          </a:p>
          <a:p>
            <a:pPr marL="457200" indent="-457200" eaLnBrk="1" hangingPunct="1">
              <a:buClr>
                <a:srgbClr val="FFFF00"/>
              </a:buClr>
              <a:buFont typeface="Arial" charset="0"/>
              <a:buChar char="•"/>
            </a:pPr>
            <a:r>
              <a:rPr lang="en-US" sz="2800"/>
              <a:t>Staffing plan, training plan, fire prevention plan, public education plan, vehicle maintenance plan</a:t>
            </a:r>
          </a:p>
          <a:p>
            <a:pPr marL="457200" indent="-457200" eaLnBrk="1" hangingPunct="1">
              <a:buClr>
                <a:srgbClr val="FFFF00"/>
              </a:buClr>
              <a:buFont typeface="Arial" charset="0"/>
              <a:buChar char="•"/>
            </a:pPr>
            <a:r>
              <a:rPr lang="en-US" sz="2800"/>
              <a:t>Incident Action Plan (IAP)</a:t>
            </a:r>
          </a:p>
          <a:p>
            <a:pPr marL="457200" indent="-457200" eaLnBrk="1" hangingPunct="1">
              <a:buClr>
                <a:srgbClr val="FFFF00"/>
              </a:buClr>
              <a:buFont typeface="Arial" charset="0"/>
              <a:buChar char="•"/>
            </a:pPr>
            <a:r>
              <a:rPr lang="en-US" sz="2800"/>
              <a:t>Disaster 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6629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Types of Plans </a:t>
            </a:r>
            <a:r>
              <a:rPr lang="en-US" sz="3600" cap="none" dirty="0" smtClean="0"/>
              <a:t>(cont'd)</a:t>
            </a:r>
            <a:endParaRPr lang="en-US" sz="3600" dirty="0" smtClean="0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Strategic Plan and Master Plan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</a:t>
            </a:r>
            <a:r>
              <a:rPr lang="en-US" dirty="0" err="1" smtClean="0"/>
              <a:t>Departmentwide</a:t>
            </a:r>
            <a:endParaRPr lang="en-US" dirty="0" smtClean="0"/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Mission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Vision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Goals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Objectives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PL-</a:t>
            </a:r>
            <a:fld id="{1A277DD2-A3DC-41E1-912B-ED54EB27BF41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553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Types of Plans </a:t>
            </a:r>
            <a:r>
              <a:rPr lang="en-US" sz="3600" cap="none" dirty="0" smtClean="0"/>
              <a:t>(cont'd)</a:t>
            </a:r>
            <a:endParaRPr lang="en-US" sz="3600" dirty="0" smtClean="0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924800" cy="4191000"/>
          </a:xfrm>
        </p:spPr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Staffing plan, training plan, fire prevention plan, public education plan, vehicle maintenance plan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 More CO oriented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 Affects daily routine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 Lays out a pattern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 Detail oriented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 Understood by 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PL-</a:t>
            </a:r>
            <a:fld id="{5FF644D3-C75C-4714-9142-894AA829E4E8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6477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Types of Plans </a:t>
            </a:r>
            <a:r>
              <a:rPr lang="en-US" sz="3600" cap="none" dirty="0" smtClean="0"/>
              <a:t>(cont'd)</a:t>
            </a:r>
            <a:endParaRPr lang="en-US" sz="3600" dirty="0" smtClean="0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8153400" cy="3886200"/>
          </a:xfrm>
        </p:spPr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IAP: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Incident specific.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Used to mitigate situation.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Disaster Plan: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Pre-event plan that creates a framework of response for an event.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dirty="0" smtClean="0"/>
              <a:t> Broad-based approach.</a:t>
            </a:r>
          </a:p>
          <a:p>
            <a:pPr lvl="1" eaLnBrk="1" hangingPunct="1">
              <a:spcBef>
                <a:spcPts val="0"/>
              </a:spcBef>
              <a:buClr>
                <a:srgbClr val="FFFF00"/>
              </a:buClr>
              <a:defRPr/>
            </a:pPr>
            <a:endParaRPr lang="en-US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PL-</a:t>
            </a:r>
            <a:fld id="{A9687CB7-624F-4E4B-B66E-BC577C078425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PL-</a:t>
            </a:r>
            <a:fld id="{4693F57E-6438-41EF-97C3-5D297142F048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1752600" y="2438400"/>
            <a:ext cx="5486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36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Activity PL.1</a:t>
            </a:r>
            <a:br>
              <a:rPr lang="en-US" sz="36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6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Types of Plans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6248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DEFINITIONS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162800" cy="4191000"/>
          </a:xfrm>
        </p:spPr>
        <p:txBody>
          <a:bodyPr/>
          <a:lstStyle/>
          <a:p>
            <a:pPr marL="457200" indent="-45720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Strategic Planning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Management tool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Used for one purpose--do better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Disciplined effort</a:t>
            </a:r>
          </a:p>
          <a:p>
            <a:pPr marL="457200" lvl="1" indent="0" eaLnBrk="1" hangingPunct="1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dirty="0" smtClean="0"/>
              <a:t> Process is strategic</a:t>
            </a:r>
          </a:p>
          <a:p>
            <a:pPr eaLnBrk="1" hangingPunct="1">
              <a:spcBef>
                <a:spcPts val="0"/>
              </a:spcBef>
              <a:buClr>
                <a:srgbClr val="FFFF00"/>
              </a:buClr>
              <a:buFontTx/>
              <a:buNone/>
              <a:defRPr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PL-</a:t>
            </a:r>
            <a:fld id="{CEEE26B3-6F79-498E-A6D7-80C031BE7F5E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7">
      <a:dk1>
        <a:srgbClr val="5C1F00"/>
      </a:dk1>
      <a:lt1>
        <a:srgbClr val="FFFFFF"/>
      </a:lt1>
      <a:dk2>
        <a:srgbClr val="800000"/>
      </a:dk2>
      <a:lt2>
        <a:srgbClr val="DFD293"/>
      </a:lt2>
      <a:accent1>
        <a:srgbClr val="CC3300"/>
      </a:accent1>
      <a:accent2>
        <a:srgbClr val="BE7960"/>
      </a:accent2>
      <a:accent3>
        <a:srgbClr val="C0AAAA"/>
      </a:accent3>
      <a:accent4>
        <a:srgbClr val="DADADA"/>
      </a:accent4>
      <a:accent5>
        <a:srgbClr val="E2ADAA"/>
      </a:accent5>
      <a:accent6>
        <a:srgbClr val="AC6D56"/>
      </a:accent6>
      <a:hlink>
        <a:srgbClr val="FFFF99"/>
      </a:hlink>
      <a:folHlink>
        <a:srgbClr val="D3A219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EDC403B6402B4A94AF905BFBE0BED0" ma:contentTypeVersion="4" ma:contentTypeDescription="Create a new document." ma:contentTypeScope="" ma:versionID="89eb6dd4aa3e4d6b7bba1bf1ed42da18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E3114D6E-B569-411E-9620-09BF3554404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21E7AA-0F76-4F5F-A891-90A945C238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96930363-C12F-424B-9BD8-BF4B18A1CC4A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2924</TotalTime>
  <Words>1323</Words>
  <Application>Microsoft Office PowerPoint</Application>
  <PresentationFormat>On-screen Show (4:3)</PresentationFormat>
  <Paragraphs>336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Times New Roman</vt:lpstr>
      <vt:lpstr>Arial</vt:lpstr>
      <vt:lpstr>1_Custom Design</vt:lpstr>
      <vt:lpstr>Slide 1</vt:lpstr>
      <vt:lpstr>OBJECTIVES</vt:lpstr>
      <vt:lpstr>OVERVIEW</vt:lpstr>
      <vt:lpstr>TYPES OF PLANS</vt:lpstr>
      <vt:lpstr>Types of Plans (cont'd)</vt:lpstr>
      <vt:lpstr>Types of Plans (cont'd)</vt:lpstr>
      <vt:lpstr>Types of Plans (cont'd)</vt:lpstr>
      <vt:lpstr>Slide 8</vt:lpstr>
      <vt:lpstr>DEFINITIONS</vt:lpstr>
      <vt:lpstr>Definitions (cont'd)</vt:lpstr>
      <vt:lpstr>Master Plan</vt:lpstr>
      <vt:lpstr>ANY PROGRAM SHOULD  HAVE A PLAN</vt:lpstr>
      <vt:lpstr>ANY PROGRAM SHOULD  HAVE A PLAN (cont'd)</vt:lpstr>
      <vt:lpstr>ANY PROGRAM SHOULD  HAVE A PLAN (cont'd)</vt:lpstr>
      <vt:lpstr>ANY PROGRAM SHOULD  HAVE A PLAN (cont'd)</vt:lpstr>
      <vt:lpstr>ANY PROGRAM SHOULD  HAVE A PLAN (cont'd)</vt:lpstr>
      <vt:lpstr>Incident Action Plans </vt:lpstr>
      <vt:lpstr>Incident Action Plan Inclusion Considerations</vt:lpstr>
      <vt:lpstr>Incident Action Plan Inclusion Considerations (cont'd)</vt:lpstr>
      <vt:lpstr>Disaster Plans</vt:lpstr>
      <vt:lpstr>Disaster Plans (cont'd)</vt:lpstr>
      <vt:lpstr>Slide 22</vt:lpstr>
      <vt:lpstr>Establishing Goals</vt:lpstr>
      <vt:lpstr>Setting Objectives</vt:lpstr>
      <vt:lpstr>Setting Objectives (cont'd)</vt:lpstr>
      <vt:lpstr>Writing An Action Plan</vt:lpstr>
      <vt:lpstr>Slide 27</vt:lpstr>
      <vt:lpstr>Implementing the Plan</vt:lpstr>
      <vt:lpstr>Monitoring the Plan</vt:lpstr>
      <vt:lpstr>Evaluating--Did it  Work? </vt:lpstr>
      <vt:lpstr>Evaluating--Did it  Work? (cont'd)</vt:lpstr>
      <vt:lpstr>Evaluating--Did it  Work? (cont'd)</vt:lpstr>
      <vt:lpstr>Slide 33</vt:lpstr>
      <vt:lpstr>CHARACTERISTICS OF GOOD PLANNERS</vt:lpstr>
      <vt:lpstr>CHARACTERISTICS OF GOOD PLANNERS (cont'd)</vt:lpstr>
      <vt:lpstr>CHARACTERISTICS OF GOOD PLANNERS (cont'd)</vt:lpstr>
    </vt:vector>
  </TitlesOfParts>
  <Company>NETC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OBJECTIVES</dc:title>
  <dc:creator>Tracy Boyd</dc:creator>
  <cp:lastModifiedBy>jboggs</cp:lastModifiedBy>
  <cp:revision>207</cp:revision>
  <dcterms:created xsi:type="dcterms:W3CDTF">1998-09-10T17:52:18Z</dcterms:created>
  <dcterms:modified xsi:type="dcterms:W3CDTF">2010-06-29T18:29:21Z</dcterms:modified>
</cp:coreProperties>
</file>